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301" r:id="rId3"/>
    <p:sldId id="5054" r:id="rId4"/>
    <p:sldId id="260" r:id="rId5"/>
    <p:sldId id="362" r:id="rId6"/>
    <p:sldId id="2076137134" r:id="rId7"/>
    <p:sldId id="2076137135" r:id="rId8"/>
    <p:sldId id="2076137136" r:id="rId9"/>
    <p:sldId id="2076137137" r:id="rId10"/>
    <p:sldId id="2076137138" r:id="rId11"/>
    <p:sldId id="2076137139" r:id="rId12"/>
    <p:sldId id="2134805631" r:id="rId13"/>
    <p:sldId id="2134805632" r:id="rId14"/>
    <p:sldId id="2134805633" r:id="rId15"/>
    <p:sldId id="2134805638" r:id="rId16"/>
    <p:sldId id="2134805639" r:id="rId17"/>
    <p:sldId id="2076137127" r:id="rId18"/>
    <p:sldId id="369" r:id="rId19"/>
    <p:sldId id="5043" r:id="rId20"/>
    <p:sldId id="370" r:id="rId21"/>
    <p:sldId id="4965" r:id="rId22"/>
    <p:sldId id="2076137132" r:id="rId23"/>
    <p:sldId id="2076137133" r:id="rId24"/>
    <p:sldId id="2076137131" r:id="rId25"/>
    <p:sldId id="263" r:id="rId26"/>
    <p:sldId id="5041" r:id="rId27"/>
    <p:sldId id="4971" r:id="rId28"/>
    <p:sldId id="2076137129" r:id="rId29"/>
    <p:sldId id="2076137128" r:id="rId30"/>
    <p:sldId id="2076137130" r:id="rId31"/>
    <p:sldId id="4973" r:id="rId32"/>
    <p:sldId id="4974" r:id="rId33"/>
    <p:sldId id="5040" r:id="rId34"/>
    <p:sldId id="5042" r:id="rId35"/>
    <p:sldId id="266" r:id="rId36"/>
    <p:sldId id="5044" r:id="rId37"/>
    <p:sldId id="5045" r:id="rId38"/>
    <p:sldId id="5046" r:id="rId39"/>
    <p:sldId id="5047" r:id="rId40"/>
    <p:sldId id="5048" r:id="rId41"/>
    <p:sldId id="265" r:id="rId42"/>
    <p:sldId id="5033" r:id="rId43"/>
    <p:sldId id="5034" r:id="rId44"/>
    <p:sldId id="4961" r:id="rId45"/>
    <p:sldId id="5030" r:id="rId46"/>
    <p:sldId id="4967" r:id="rId47"/>
    <p:sldId id="4966" r:id="rId48"/>
    <p:sldId id="4975" r:id="rId49"/>
    <p:sldId id="4976" r:id="rId50"/>
    <p:sldId id="5031" r:id="rId51"/>
    <p:sldId id="5035" r:id="rId52"/>
    <p:sldId id="4969" r:id="rId53"/>
    <p:sldId id="4955" r:id="rId54"/>
    <p:sldId id="4953" r:id="rId55"/>
    <p:sldId id="4956" r:id="rId56"/>
    <p:sldId id="4970" r:id="rId57"/>
    <p:sldId id="4968" r:id="rId58"/>
    <p:sldId id="4960" r:id="rId59"/>
    <p:sldId id="4959" r:id="rId60"/>
    <p:sldId id="5032" r:id="rId61"/>
    <p:sldId id="5050" r:id="rId62"/>
    <p:sldId id="5049" r:id="rId63"/>
    <p:sldId id="264" r:id="rId64"/>
    <p:sldId id="5053" r:id="rId65"/>
    <p:sldId id="5020" r:id="rId66"/>
    <p:sldId id="5051" r:id="rId67"/>
    <p:sldId id="5052" r:id="rId68"/>
    <p:sldId id="4950" r:id="rId69"/>
    <p:sldId id="4926" r:id="rId70"/>
    <p:sldId id="4928" r:id="rId71"/>
    <p:sldId id="4929" r:id="rId72"/>
    <p:sldId id="4930" r:id="rId73"/>
    <p:sldId id="4931" r:id="rId74"/>
    <p:sldId id="4932" r:id="rId75"/>
    <p:sldId id="4933" r:id="rId76"/>
    <p:sldId id="4991" r:id="rId77"/>
    <p:sldId id="5027" r:id="rId78"/>
    <p:sldId id="4992" r:id="rId79"/>
    <p:sldId id="4993" r:id="rId80"/>
    <p:sldId id="4994" r:id="rId81"/>
    <p:sldId id="4995" r:id="rId82"/>
    <p:sldId id="4996" r:id="rId83"/>
    <p:sldId id="4997" r:id="rId84"/>
    <p:sldId id="4998" r:id="rId85"/>
    <p:sldId id="4999" r:id="rId86"/>
    <p:sldId id="303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2076137134"/>
            <p14:sldId id="2076137135"/>
            <p14:sldId id="2076137136"/>
            <p14:sldId id="2076137137"/>
            <p14:sldId id="2076137138"/>
            <p14:sldId id="2076137139"/>
            <p14:sldId id="2134805631"/>
            <p14:sldId id="2134805632"/>
            <p14:sldId id="2134805633"/>
            <p14:sldId id="2134805638"/>
            <p14:sldId id="2134805639"/>
            <p14:sldId id="2076137127"/>
          </p14:sldIdLst>
        </p14:section>
        <p14:section name="DAY 1" id="{53B3C7C3-4ADF-4046-B477-9F8F4D7B9720}">
          <p14:sldIdLst>
            <p14:sldId id="369"/>
            <p14:sldId id="5043"/>
            <p14:sldId id="370"/>
            <p14:sldId id="4965"/>
            <p14:sldId id="2076137132"/>
            <p14:sldId id="2076137133"/>
            <p14:sldId id="2076137131"/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7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DP-201: Designing a Microsoft Azure Data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948DF187-3874-4F7E-BB23-C922854B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20015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DP-201 Changes in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5F3D1-7826-4674-AC81-B92E4491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857" y="1705083"/>
            <a:ext cx="5914286" cy="173333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868B3B-AB36-45F4-A57F-858451EC8B5D}"/>
              </a:ext>
            </a:extLst>
          </p:cNvPr>
          <p:cNvSpPr/>
          <p:nvPr/>
        </p:nvSpPr>
        <p:spPr>
          <a:xfrm>
            <a:off x="1895475" y="958850"/>
            <a:ext cx="5353050" cy="495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Until June 30,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9E817-DD64-4B50-8C6C-86FCA075BBF1}"/>
              </a:ext>
            </a:extLst>
          </p:cNvPr>
          <p:cNvSpPr txBox="1"/>
          <p:nvPr/>
        </p:nvSpPr>
        <p:spPr>
          <a:xfrm>
            <a:off x="3575050" y="1777389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5F8F-32F8-4586-97E3-C7E073A13F56}"/>
              </a:ext>
            </a:extLst>
          </p:cNvPr>
          <p:cNvSpPr txBox="1"/>
          <p:nvPr/>
        </p:nvSpPr>
        <p:spPr>
          <a:xfrm>
            <a:off x="3575050" y="267751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DP-201</a:t>
            </a:r>
          </a:p>
        </p:txBody>
      </p:sp>
    </p:spTree>
    <p:extLst>
      <p:ext uri="{BB962C8B-B14F-4D97-AF65-F5344CB8AC3E}">
        <p14:creationId xmlns:p14="http://schemas.microsoft.com/office/powerpoint/2010/main" val="35195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DP-201 Changes in 2021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868B3B-AB36-45F4-A57F-858451EC8B5D}"/>
              </a:ext>
            </a:extLst>
          </p:cNvPr>
          <p:cNvSpPr/>
          <p:nvPr/>
        </p:nvSpPr>
        <p:spPr>
          <a:xfrm>
            <a:off x="1895475" y="958850"/>
            <a:ext cx="5353050" cy="495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June 30, 2021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0C34E3-DB77-479D-9185-E8851E884B8E}"/>
              </a:ext>
            </a:extLst>
          </p:cNvPr>
          <p:cNvGrpSpPr/>
          <p:nvPr/>
        </p:nvGrpSpPr>
        <p:grpSpPr>
          <a:xfrm>
            <a:off x="1614857" y="1704263"/>
            <a:ext cx="5914286" cy="1733333"/>
            <a:chOff x="1614857" y="1704263"/>
            <a:chExt cx="5914286" cy="17333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9E817-DD64-4B50-8C6C-86FCA075BBF1}"/>
                </a:ext>
              </a:extLst>
            </p:cNvPr>
            <p:cNvSpPr txBox="1"/>
            <p:nvPr/>
          </p:nvSpPr>
          <p:spPr>
            <a:xfrm>
              <a:off x="3575050" y="1777389"/>
              <a:ext cx="149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DP-203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EED61-5EC7-424E-A0F7-013464B8C192}"/>
                </a:ext>
              </a:extLst>
            </p:cNvPr>
            <p:cNvSpPr txBox="1"/>
            <p:nvPr/>
          </p:nvSpPr>
          <p:spPr>
            <a:xfrm>
              <a:off x="3581400" y="1792869"/>
              <a:ext cx="149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DP-203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7369F-EC68-41AA-B35F-D472ACF535E3}"/>
                </a:ext>
              </a:extLst>
            </p:cNvPr>
            <p:cNvSpPr txBox="1"/>
            <p:nvPr/>
          </p:nvSpPr>
          <p:spPr>
            <a:xfrm>
              <a:off x="2279650" y="272415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660B97"/>
                  </a:solidFill>
                </a:rPr>
                <a:t>Data Engineering on Microsoft Azure</a:t>
              </a:r>
              <a:r>
                <a:rPr lang="en-US" dirty="0">
                  <a:solidFill>
                    <a:srgbClr val="660B97"/>
                  </a:solidFill>
                </a:rPr>
                <a:t>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67D4F8-5240-42EB-8905-58FC03BE1E7D}"/>
                </a:ext>
              </a:extLst>
            </p:cNvPr>
            <p:cNvGrpSpPr/>
            <p:nvPr/>
          </p:nvGrpSpPr>
          <p:grpSpPr>
            <a:xfrm>
              <a:off x="1614857" y="1704263"/>
              <a:ext cx="5914286" cy="1733333"/>
              <a:chOff x="1614857" y="1704263"/>
              <a:chExt cx="5914286" cy="173333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5B18B3-67A6-4A00-85AB-DBC1D012E725}"/>
                  </a:ext>
                </a:extLst>
              </p:cNvPr>
              <p:cNvGrpSpPr/>
              <p:nvPr/>
            </p:nvGrpSpPr>
            <p:grpSpPr>
              <a:xfrm>
                <a:off x="1614857" y="1704263"/>
                <a:ext cx="5914286" cy="1733333"/>
                <a:chOff x="1614857" y="1704263"/>
                <a:chExt cx="5914286" cy="1733333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E55F3D1-7826-4674-AC81-B92E44919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4857" y="1704263"/>
                  <a:ext cx="5914286" cy="1733333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489EF796-E675-46CB-9101-E4616FFFD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74888" y="2486165"/>
                  <a:ext cx="2797112" cy="845302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030B114-A1BC-4F17-80FF-F0972C1D8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9650" y="2058979"/>
                <a:ext cx="2082800" cy="42857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DF826-1848-4EB1-929D-02E1A0EAD08B}"/>
                </a:ext>
              </a:extLst>
            </p:cNvPr>
            <p:cNvSpPr txBox="1"/>
            <p:nvPr/>
          </p:nvSpPr>
          <p:spPr>
            <a:xfrm>
              <a:off x="2279650" y="2009020"/>
              <a:ext cx="229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660B97"/>
                  </a:solidFill>
                </a:rPr>
                <a:t>Data Engineering on Microsoft Azure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166B18-FF58-4810-A9DC-3AB155C9DEC0}"/>
              </a:ext>
            </a:extLst>
          </p:cNvPr>
          <p:cNvSpPr txBox="1"/>
          <p:nvPr/>
        </p:nvSpPr>
        <p:spPr>
          <a:xfrm>
            <a:off x="3587750" y="1792869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24392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Data Engineer?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79D8-C820-7847-B368-E92263D5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and implement the management, monitoring, security, and privacy of data using the full stack of data services</a:t>
            </a:r>
          </a:p>
          <a:p>
            <a:pPr lvl="1"/>
            <a:r>
              <a:rPr lang="en-US" dirty="0"/>
              <a:t>“Builds and tunes data pipelines”</a:t>
            </a:r>
          </a:p>
          <a:p>
            <a:pPr lvl="1"/>
            <a:r>
              <a:rPr lang="en-US" dirty="0"/>
              <a:t>“Implements, monitors, and optimizes data platforms”</a:t>
            </a:r>
          </a:p>
          <a:p>
            <a:pPr lvl="1"/>
            <a:r>
              <a:rPr lang="en-US" dirty="0"/>
              <a:t>“Has solid knowledge of SQL, Python, or Scala”</a:t>
            </a:r>
          </a:p>
          <a:p>
            <a:r>
              <a:rPr lang="en-US" dirty="0"/>
              <a:t>The Azure Data Scientist consumes the data the Engineer provides</a:t>
            </a:r>
          </a:p>
        </p:txBody>
      </p:sp>
    </p:spTree>
    <p:extLst>
      <p:ext uri="{BB962C8B-B14F-4D97-AF65-F5344CB8AC3E}">
        <p14:creationId xmlns:p14="http://schemas.microsoft.com/office/powerpoint/2010/main" val="26093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Active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92B5-356E-404F-A2AE-69804C13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80830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B588C5-940D-4004-B78A-2E5CBBD0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timw.info/dp201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2" descr="Microsoft Certified: Azure Data Engineer Associate">
            <a:extLst>
              <a:ext uri="{FF2B5EF4-FFF2-40B4-BE49-F238E27FC236}">
                <a16:creationId xmlns:a16="http://schemas.microsoft.com/office/drawing/2014/main" id="{DC9F2D28-89F7-4076-92A0-667A1F19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" y="1929665"/>
            <a:ext cx="1035050" cy="10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dpcert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418201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Certified: Azure Data Engineer Associate">
            <a:extLst>
              <a:ext uri="{FF2B5EF4-FFF2-40B4-BE49-F238E27FC236}">
                <a16:creationId xmlns:a16="http://schemas.microsoft.com/office/drawing/2014/main" id="{D3A8E3D6-A77F-4FD0-B2E4-AAD4FAE6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" y="2964715"/>
            <a:ext cx="1035050" cy="10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9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2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5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timw.info/dp201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30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2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5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55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6902</TotalTime>
  <Words>611</Words>
  <Application>Microsoft Office PowerPoint</Application>
  <PresentationFormat>On-screen Show (16:9)</PresentationFormat>
  <Paragraphs>178</Paragraphs>
  <Slides>86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DP-201: Designing a Microsoft Azure Data Solution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DP-201 Changes in 2021</vt:lpstr>
      <vt:lpstr>DP-201 Changes in 2021</vt:lpstr>
      <vt:lpstr>What is an Azure Data Engineer?</vt:lpstr>
      <vt:lpstr>Azure Data Scientist Associate</vt:lpstr>
      <vt:lpstr>Azure Data Fundamentals</vt:lpstr>
      <vt:lpstr>Active Screen</vt:lpstr>
      <vt:lpstr> </vt:lpstr>
      <vt:lpstr>Thank you!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149</cp:revision>
  <dcterms:created xsi:type="dcterms:W3CDTF">2015-09-28T19:52:00Z</dcterms:created>
  <dcterms:modified xsi:type="dcterms:W3CDTF">2021-03-04T18:29:36Z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